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5" r:id="rId1"/>
  </p:sldMasterIdLst>
  <p:sldIdLst>
    <p:sldId id="286" r:id="rId2"/>
    <p:sldId id="269" r:id="rId3"/>
    <p:sldId id="265" r:id="rId4"/>
    <p:sldId id="262" r:id="rId5"/>
    <p:sldId id="264" r:id="rId6"/>
    <p:sldId id="292" r:id="rId7"/>
    <p:sldId id="282" r:id="rId8"/>
    <p:sldId id="285" r:id="rId9"/>
    <p:sldId id="299" r:id="rId10"/>
    <p:sldId id="276" r:id="rId11"/>
    <p:sldId id="297" r:id="rId12"/>
    <p:sldId id="300" r:id="rId13"/>
    <p:sldId id="281" r:id="rId14"/>
    <p:sldId id="288" r:id="rId15"/>
    <p:sldId id="289" r:id="rId16"/>
    <p:sldId id="293" r:id="rId17"/>
    <p:sldId id="294" r:id="rId18"/>
    <p:sldId id="29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51"/>
    <p:restoredTop sz="94694"/>
  </p:normalViewPr>
  <p:slideViewPr>
    <p:cSldViewPr snapToGrid="0" snapToObjects="1">
      <p:cViewPr varScale="1">
        <p:scale>
          <a:sx n="157" d="100"/>
          <a:sy n="157" d="100"/>
        </p:scale>
        <p:origin x="12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0BD4982-FEEC-4112-A635-39B96AE68961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DD7320-548F-402B-88A4-39C4AB3CA6F8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b="1" dirty="0"/>
            <a:t>Improve emerging artist predictions</a:t>
          </a:r>
          <a:endParaRPr lang="en-US" dirty="0"/>
        </a:p>
      </dgm:t>
    </dgm:pt>
    <dgm:pt modelId="{C5BDF99F-E4D7-4C05-A2A8-A7FBF69CD631}" type="parTrans" cxnId="{FA0B0A48-EAA9-48C9-A922-CFEB79CA9557}">
      <dgm:prSet/>
      <dgm:spPr/>
      <dgm:t>
        <a:bodyPr/>
        <a:lstStyle/>
        <a:p>
          <a:endParaRPr lang="en-US"/>
        </a:p>
      </dgm:t>
    </dgm:pt>
    <dgm:pt modelId="{E922904B-7AD9-491B-88CE-7AAA9047CCE0}" type="sibTrans" cxnId="{FA0B0A48-EAA9-48C9-A922-CFEB79CA9557}">
      <dgm:prSet/>
      <dgm:spPr/>
      <dgm:t>
        <a:bodyPr/>
        <a:lstStyle/>
        <a:p>
          <a:endParaRPr lang="en-US"/>
        </a:p>
      </dgm:t>
    </dgm:pt>
    <dgm:pt modelId="{F7E0B193-3E55-4BFA-A0E1-B1A30F30B8B9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b="1" dirty="0"/>
            <a:t>Incorporate more data</a:t>
          </a:r>
          <a:endParaRPr lang="en-US" dirty="0"/>
        </a:p>
      </dgm:t>
    </dgm:pt>
    <dgm:pt modelId="{594EA0C8-E692-40C3-8080-DE6CDC94E255}" type="parTrans" cxnId="{A4B39DEB-07CC-463D-8DCE-B14C591479DF}">
      <dgm:prSet/>
      <dgm:spPr/>
      <dgm:t>
        <a:bodyPr/>
        <a:lstStyle/>
        <a:p>
          <a:endParaRPr lang="en-US"/>
        </a:p>
      </dgm:t>
    </dgm:pt>
    <dgm:pt modelId="{9FF2705E-FD89-4FE2-8D0A-EFCB7DF0EF75}" type="sibTrans" cxnId="{A4B39DEB-07CC-463D-8DCE-B14C591479DF}">
      <dgm:prSet/>
      <dgm:spPr/>
      <dgm:t>
        <a:bodyPr/>
        <a:lstStyle/>
        <a:p>
          <a:endParaRPr lang="en-US"/>
        </a:p>
      </dgm:t>
    </dgm:pt>
    <dgm:pt modelId="{C70A8DDB-B465-440A-A953-DA779DF42252}">
      <dgm:prSet/>
      <dgm:spPr>
        <a:ln>
          <a:solidFill>
            <a:srgbClr val="0070C0"/>
          </a:solidFill>
        </a:ln>
      </dgm:spPr>
      <dgm:t>
        <a:bodyPr/>
        <a:lstStyle/>
        <a:p>
          <a:r>
            <a:rPr lang="en-US" b="1" dirty="0"/>
            <a:t>Enhance model precision</a:t>
          </a:r>
          <a:endParaRPr lang="en-US" dirty="0"/>
        </a:p>
      </dgm:t>
    </dgm:pt>
    <dgm:pt modelId="{9375E400-5648-46E2-A3FF-4E1A7C364249}" type="parTrans" cxnId="{71B09347-E954-496F-BB03-18B874D32D1C}">
      <dgm:prSet/>
      <dgm:spPr/>
      <dgm:t>
        <a:bodyPr/>
        <a:lstStyle/>
        <a:p>
          <a:endParaRPr lang="en-US"/>
        </a:p>
      </dgm:t>
    </dgm:pt>
    <dgm:pt modelId="{FA89507A-AC4A-4360-9440-849D69DDEFE0}" type="sibTrans" cxnId="{71B09347-E954-496F-BB03-18B874D32D1C}">
      <dgm:prSet/>
      <dgm:spPr/>
      <dgm:t>
        <a:bodyPr/>
        <a:lstStyle/>
        <a:p>
          <a:endParaRPr lang="en-US"/>
        </a:p>
      </dgm:t>
    </dgm:pt>
    <dgm:pt modelId="{FCD0E2CB-D539-C140-8CB1-21CF0A818F5B}" type="pres">
      <dgm:prSet presAssocID="{10BD4982-FEEC-4112-A635-39B96AE68961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079A53C-2A44-7046-868E-84B35E158513}" type="pres">
      <dgm:prSet presAssocID="{3ADD7320-548F-402B-88A4-39C4AB3CA6F8}" presName="hierRoot1" presStyleCnt="0"/>
      <dgm:spPr/>
    </dgm:pt>
    <dgm:pt modelId="{F175A619-8522-1B42-97A4-6A0084E1149F}" type="pres">
      <dgm:prSet presAssocID="{3ADD7320-548F-402B-88A4-39C4AB3CA6F8}" presName="composite" presStyleCnt="0"/>
      <dgm:spPr/>
    </dgm:pt>
    <dgm:pt modelId="{3B71C193-3927-154D-B0F3-98DB1BA1ABCB}" type="pres">
      <dgm:prSet presAssocID="{3ADD7320-548F-402B-88A4-39C4AB3CA6F8}" presName="background" presStyleLbl="node0" presStyleIdx="0" presStyleCnt="3"/>
      <dgm:spPr>
        <a:solidFill>
          <a:srgbClr val="0070C0"/>
        </a:solidFill>
        <a:ln>
          <a:solidFill>
            <a:srgbClr val="0070C0"/>
          </a:solidFill>
        </a:ln>
      </dgm:spPr>
    </dgm:pt>
    <dgm:pt modelId="{2B07C577-F024-D54F-93E4-CA51B7D6592C}" type="pres">
      <dgm:prSet presAssocID="{3ADD7320-548F-402B-88A4-39C4AB3CA6F8}" presName="text" presStyleLbl="fgAcc0" presStyleIdx="0" presStyleCnt="3">
        <dgm:presLayoutVars>
          <dgm:chPref val="3"/>
        </dgm:presLayoutVars>
      </dgm:prSet>
      <dgm:spPr/>
    </dgm:pt>
    <dgm:pt modelId="{E2797EC7-6D4F-3843-AFE0-0C612D504E64}" type="pres">
      <dgm:prSet presAssocID="{3ADD7320-548F-402B-88A4-39C4AB3CA6F8}" presName="hierChild2" presStyleCnt="0"/>
      <dgm:spPr/>
    </dgm:pt>
    <dgm:pt modelId="{B11EEA10-C04C-3E4A-838B-9AF28EB3DD09}" type="pres">
      <dgm:prSet presAssocID="{F7E0B193-3E55-4BFA-A0E1-B1A30F30B8B9}" presName="hierRoot1" presStyleCnt="0"/>
      <dgm:spPr/>
    </dgm:pt>
    <dgm:pt modelId="{01168F56-66C4-044C-80AD-8F2B05561E36}" type="pres">
      <dgm:prSet presAssocID="{F7E0B193-3E55-4BFA-A0E1-B1A30F30B8B9}" presName="composite" presStyleCnt="0"/>
      <dgm:spPr/>
    </dgm:pt>
    <dgm:pt modelId="{C6B1A568-8B9B-1D41-8282-9CEB51718518}" type="pres">
      <dgm:prSet presAssocID="{F7E0B193-3E55-4BFA-A0E1-B1A30F30B8B9}" presName="background" presStyleLbl="node0" presStyleIdx="1" presStyleCnt="3"/>
      <dgm:spPr>
        <a:solidFill>
          <a:srgbClr val="0070C0"/>
        </a:solidFill>
        <a:ln>
          <a:solidFill>
            <a:srgbClr val="0070C0"/>
          </a:solidFill>
        </a:ln>
      </dgm:spPr>
    </dgm:pt>
    <dgm:pt modelId="{99F81005-8642-2041-8F2B-D936583C1216}" type="pres">
      <dgm:prSet presAssocID="{F7E0B193-3E55-4BFA-A0E1-B1A30F30B8B9}" presName="text" presStyleLbl="fgAcc0" presStyleIdx="1" presStyleCnt="3">
        <dgm:presLayoutVars>
          <dgm:chPref val="3"/>
        </dgm:presLayoutVars>
      </dgm:prSet>
      <dgm:spPr/>
    </dgm:pt>
    <dgm:pt modelId="{795E4746-FAEA-0C40-A044-AAED0F46698B}" type="pres">
      <dgm:prSet presAssocID="{F7E0B193-3E55-4BFA-A0E1-B1A30F30B8B9}" presName="hierChild2" presStyleCnt="0"/>
      <dgm:spPr/>
    </dgm:pt>
    <dgm:pt modelId="{67F4E0F3-CA85-9449-9AEA-CE99927B5618}" type="pres">
      <dgm:prSet presAssocID="{C70A8DDB-B465-440A-A953-DA779DF42252}" presName="hierRoot1" presStyleCnt="0"/>
      <dgm:spPr/>
    </dgm:pt>
    <dgm:pt modelId="{9C799808-B328-3645-92F9-F1C3E4EEA32B}" type="pres">
      <dgm:prSet presAssocID="{C70A8DDB-B465-440A-A953-DA779DF42252}" presName="composite" presStyleCnt="0"/>
      <dgm:spPr/>
    </dgm:pt>
    <dgm:pt modelId="{E4ADF38D-59B3-EF4F-9CF4-3E381844B616}" type="pres">
      <dgm:prSet presAssocID="{C70A8DDB-B465-440A-A953-DA779DF42252}" presName="background" presStyleLbl="node0" presStyleIdx="2" presStyleCnt="3"/>
      <dgm:spPr>
        <a:solidFill>
          <a:srgbClr val="0070C0"/>
        </a:solidFill>
        <a:ln>
          <a:solidFill>
            <a:srgbClr val="0070C0"/>
          </a:solidFill>
        </a:ln>
      </dgm:spPr>
    </dgm:pt>
    <dgm:pt modelId="{EE92D608-51DE-9447-8BC5-51FC6AEDC138}" type="pres">
      <dgm:prSet presAssocID="{C70A8DDB-B465-440A-A953-DA779DF42252}" presName="text" presStyleLbl="fgAcc0" presStyleIdx="2" presStyleCnt="3">
        <dgm:presLayoutVars>
          <dgm:chPref val="3"/>
        </dgm:presLayoutVars>
      </dgm:prSet>
      <dgm:spPr/>
    </dgm:pt>
    <dgm:pt modelId="{EDFFCCCC-A994-A447-BD18-D7C6EBFAB23C}" type="pres">
      <dgm:prSet presAssocID="{C70A8DDB-B465-440A-A953-DA779DF42252}" presName="hierChild2" presStyleCnt="0"/>
      <dgm:spPr/>
    </dgm:pt>
  </dgm:ptLst>
  <dgm:cxnLst>
    <dgm:cxn modelId="{71B09347-E954-496F-BB03-18B874D32D1C}" srcId="{10BD4982-FEEC-4112-A635-39B96AE68961}" destId="{C70A8DDB-B465-440A-A953-DA779DF42252}" srcOrd="2" destOrd="0" parTransId="{9375E400-5648-46E2-A3FF-4E1A7C364249}" sibTransId="{FA89507A-AC4A-4360-9440-849D69DDEFE0}"/>
    <dgm:cxn modelId="{FA0B0A48-EAA9-48C9-A922-CFEB79CA9557}" srcId="{10BD4982-FEEC-4112-A635-39B96AE68961}" destId="{3ADD7320-548F-402B-88A4-39C4AB3CA6F8}" srcOrd="0" destOrd="0" parTransId="{C5BDF99F-E4D7-4C05-A2A8-A7FBF69CD631}" sibTransId="{E922904B-7AD9-491B-88CE-7AAA9047CCE0}"/>
    <dgm:cxn modelId="{171FEB4E-3C2A-764B-A739-96300138C3B5}" type="presOf" srcId="{3ADD7320-548F-402B-88A4-39C4AB3CA6F8}" destId="{2B07C577-F024-D54F-93E4-CA51B7D6592C}" srcOrd="0" destOrd="0" presId="urn:microsoft.com/office/officeart/2005/8/layout/hierarchy1"/>
    <dgm:cxn modelId="{42F55E9F-D0F6-DB49-BE9E-2259FCF86B6A}" type="presOf" srcId="{C70A8DDB-B465-440A-A953-DA779DF42252}" destId="{EE92D608-51DE-9447-8BC5-51FC6AEDC138}" srcOrd="0" destOrd="0" presId="urn:microsoft.com/office/officeart/2005/8/layout/hierarchy1"/>
    <dgm:cxn modelId="{6C7444A8-768C-5243-8685-F86C1B0B5FC3}" type="presOf" srcId="{10BD4982-FEEC-4112-A635-39B96AE68961}" destId="{FCD0E2CB-D539-C140-8CB1-21CF0A818F5B}" srcOrd="0" destOrd="0" presId="urn:microsoft.com/office/officeart/2005/8/layout/hierarchy1"/>
    <dgm:cxn modelId="{DCBE4FB7-7046-3340-9BF4-20B4A5AE58E7}" type="presOf" srcId="{F7E0B193-3E55-4BFA-A0E1-B1A30F30B8B9}" destId="{99F81005-8642-2041-8F2B-D936583C1216}" srcOrd="0" destOrd="0" presId="urn:microsoft.com/office/officeart/2005/8/layout/hierarchy1"/>
    <dgm:cxn modelId="{A4B39DEB-07CC-463D-8DCE-B14C591479DF}" srcId="{10BD4982-FEEC-4112-A635-39B96AE68961}" destId="{F7E0B193-3E55-4BFA-A0E1-B1A30F30B8B9}" srcOrd="1" destOrd="0" parTransId="{594EA0C8-E692-40C3-8080-DE6CDC94E255}" sibTransId="{9FF2705E-FD89-4FE2-8D0A-EFCB7DF0EF75}"/>
    <dgm:cxn modelId="{7253EF86-2C46-BF4B-B53C-6BCC65CF67CE}" type="presParOf" srcId="{FCD0E2CB-D539-C140-8CB1-21CF0A818F5B}" destId="{0079A53C-2A44-7046-868E-84B35E158513}" srcOrd="0" destOrd="0" presId="urn:microsoft.com/office/officeart/2005/8/layout/hierarchy1"/>
    <dgm:cxn modelId="{3D2D0223-9C58-9747-ADC9-CFFB639FF591}" type="presParOf" srcId="{0079A53C-2A44-7046-868E-84B35E158513}" destId="{F175A619-8522-1B42-97A4-6A0084E1149F}" srcOrd="0" destOrd="0" presId="urn:microsoft.com/office/officeart/2005/8/layout/hierarchy1"/>
    <dgm:cxn modelId="{5B02FFA3-5D84-BB47-BA46-1FADF79C6D01}" type="presParOf" srcId="{F175A619-8522-1B42-97A4-6A0084E1149F}" destId="{3B71C193-3927-154D-B0F3-98DB1BA1ABCB}" srcOrd="0" destOrd="0" presId="urn:microsoft.com/office/officeart/2005/8/layout/hierarchy1"/>
    <dgm:cxn modelId="{AFDDC04F-4D09-EE4C-A993-944C0E1E115A}" type="presParOf" srcId="{F175A619-8522-1B42-97A4-6A0084E1149F}" destId="{2B07C577-F024-D54F-93E4-CA51B7D6592C}" srcOrd="1" destOrd="0" presId="urn:microsoft.com/office/officeart/2005/8/layout/hierarchy1"/>
    <dgm:cxn modelId="{A6CC7E1E-B9A5-DD45-A6F9-3A9111E0E22B}" type="presParOf" srcId="{0079A53C-2A44-7046-868E-84B35E158513}" destId="{E2797EC7-6D4F-3843-AFE0-0C612D504E64}" srcOrd="1" destOrd="0" presId="urn:microsoft.com/office/officeart/2005/8/layout/hierarchy1"/>
    <dgm:cxn modelId="{958743B9-2907-7E40-8878-B1E575280523}" type="presParOf" srcId="{FCD0E2CB-D539-C140-8CB1-21CF0A818F5B}" destId="{B11EEA10-C04C-3E4A-838B-9AF28EB3DD09}" srcOrd="1" destOrd="0" presId="urn:microsoft.com/office/officeart/2005/8/layout/hierarchy1"/>
    <dgm:cxn modelId="{CDEBC363-893F-B544-911F-C0F345BAA0BB}" type="presParOf" srcId="{B11EEA10-C04C-3E4A-838B-9AF28EB3DD09}" destId="{01168F56-66C4-044C-80AD-8F2B05561E36}" srcOrd="0" destOrd="0" presId="urn:microsoft.com/office/officeart/2005/8/layout/hierarchy1"/>
    <dgm:cxn modelId="{A095DEBF-DA54-3F4D-B0A9-B81F7A13E534}" type="presParOf" srcId="{01168F56-66C4-044C-80AD-8F2B05561E36}" destId="{C6B1A568-8B9B-1D41-8282-9CEB51718518}" srcOrd="0" destOrd="0" presId="urn:microsoft.com/office/officeart/2005/8/layout/hierarchy1"/>
    <dgm:cxn modelId="{AB77522B-F6D8-7140-89A1-F3018D48BE8C}" type="presParOf" srcId="{01168F56-66C4-044C-80AD-8F2B05561E36}" destId="{99F81005-8642-2041-8F2B-D936583C1216}" srcOrd="1" destOrd="0" presId="urn:microsoft.com/office/officeart/2005/8/layout/hierarchy1"/>
    <dgm:cxn modelId="{2230D753-55B6-D945-AEA3-FA67FB033589}" type="presParOf" srcId="{B11EEA10-C04C-3E4A-838B-9AF28EB3DD09}" destId="{795E4746-FAEA-0C40-A044-AAED0F46698B}" srcOrd="1" destOrd="0" presId="urn:microsoft.com/office/officeart/2005/8/layout/hierarchy1"/>
    <dgm:cxn modelId="{40905F7E-89E0-3A42-B4D0-5062222CE03D}" type="presParOf" srcId="{FCD0E2CB-D539-C140-8CB1-21CF0A818F5B}" destId="{67F4E0F3-CA85-9449-9AEA-CE99927B5618}" srcOrd="2" destOrd="0" presId="urn:microsoft.com/office/officeart/2005/8/layout/hierarchy1"/>
    <dgm:cxn modelId="{84A6A07A-06D0-F848-9356-9344460E10FA}" type="presParOf" srcId="{67F4E0F3-CA85-9449-9AEA-CE99927B5618}" destId="{9C799808-B328-3645-92F9-F1C3E4EEA32B}" srcOrd="0" destOrd="0" presId="urn:microsoft.com/office/officeart/2005/8/layout/hierarchy1"/>
    <dgm:cxn modelId="{15855A4E-291F-0246-A7AA-00985315D583}" type="presParOf" srcId="{9C799808-B328-3645-92F9-F1C3E4EEA32B}" destId="{E4ADF38D-59B3-EF4F-9CF4-3E381844B616}" srcOrd="0" destOrd="0" presId="urn:microsoft.com/office/officeart/2005/8/layout/hierarchy1"/>
    <dgm:cxn modelId="{68A0267E-A6A5-6F46-A277-A390AAD77A81}" type="presParOf" srcId="{9C799808-B328-3645-92F9-F1C3E4EEA32B}" destId="{EE92D608-51DE-9447-8BC5-51FC6AEDC138}" srcOrd="1" destOrd="0" presId="urn:microsoft.com/office/officeart/2005/8/layout/hierarchy1"/>
    <dgm:cxn modelId="{C483FA51-311E-F54D-9DC8-3FE032178C7A}" type="presParOf" srcId="{67F4E0F3-CA85-9449-9AEA-CE99927B5618}" destId="{EDFFCCCC-A994-A447-BD18-D7C6EBFAB23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71C193-3927-154D-B0F3-98DB1BA1ABCB}">
      <dsp:nvSpPr>
        <dsp:cNvPr id="0" name=""/>
        <dsp:cNvSpPr/>
      </dsp:nvSpPr>
      <dsp:spPr>
        <a:xfrm>
          <a:off x="0" y="790825"/>
          <a:ext cx="2700337" cy="1714714"/>
        </a:xfrm>
        <a:prstGeom prst="roundRect">
          <a:avLst>
            <a:gd name="adj" fmla="val 10000"/>
          </a:avLst>
        </a:prstGeom>
        <a:solidFill>
          <a:srgbClr val="0070C0"/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07C577-F024-D54F-93E4-CA51B7D6592C}">
      <dsp:nvSpPr>
        <dsp:cNvPr id="0" name=""/>
        <dsp:cNvSpPr/>
      </dsp:nvSpPr>
      <dsp:spPr>
        <a:xfrm>
          <a:off x="300037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Improve emerging artist predictions</a:t>
          </a:r>
          <a:endParaRPr lang="en-US" sz="2900" kern="1200" dirty="0"/>
        </a:p>
      </dsp:txBody>
      <dsp:txXfrm>
        <a:off x="350259" y="1126082"/>
        <a:ext cx="2599893" cy="1614270"/>
      </dsp:txXfrm>
    </dsp:sp>
    <dsp:sp modelId="{C6B1A568-8B9B-1D41-8282-9CEB51718518}">
      <dsp:nvSpPr>
        <dsp:cNvPr id="0" name=""/>
        <dsp:cNvSpPr/>
      </dsp:nvSpPr>
      <dsp:spPr>
        <a:xfrm>
          <a:off x="3300412" y="790825"/>
          <a:ext cx="2700337" cy="1714714"/>
        </a:xfrm>
        <a:prstGeom prst="roundRect">
          <a:avLst>
            <a:gd name="adj" fmla="val 10000"/>
          </a:avLst>
        </a:prstGeom>
        <a:solidFill>
          <a:srgbClr val="0070C0"/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F81005-8642-2041-8F2B-D936583C1216}">
      <dsp:nvSpPr>
        <dsp:cNvPr id="0" name=""/>
        <dsp:cNvSpPr/>
      </dsp:nvSpPr>
      <dsp:spPr>
        <a:xfrm>
          <a:off x="3600450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Incorporate more data</a:t>
          </a:r>
          <a:endParaRPr lang="en-US" sz="2900" kern="1200" dirty="0"/>
        </a:p>
      </dsp:txBody>
      <dsp:txXfrm>
        <a:off x="3650672" y="1126082"/>
        <a:ext cx="2599893" cy="1614270"/>
      </dsp:txXfrm>
    </dsp:sp>
    <dsp:sp modelId="{E4ADF38D-59B3-EF4F-9CF4-3E381844B616}">
      <dsp:nvSpPr>
        <dsp:cNvPr id="0" name=""/>
        <dsp:cNvSpPr/>
      </dsp:nvSpPr>
      <dsp:spPr>
        <a:xfrm>
          <a:off x="6600824" y="790825"/>
          <a:ext cx="2700337" cy="1714714"/>
        </a:xfrm>
        <a:prstGeom prst="roundRect">
          <a:avLst>
            <a:gd name="adj" fmla="val 10000"/>
          </a:avLst>
        </a:prstGeom>
        <a:solidFill>
          <a:srgbClr val="0070C0"/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92D608-51DE-9447-8BC5-51FC6AEDC138}">
      <dsp:nvSpPr>
        <dsp:cNvPr id="0" name=""/>
        <dsp:cNvSpPr/>
      </dsp:nvSpPr>
      <dsp:spPr>
        <a:xfrm>
          <a:off x="6900862" y="1075860"/>
          <a:ext cx="2700337" cy="171471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rgbClr val="0070C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dirty="0"/>
            <a:t>Enhance model precision</a:t>
          </a:r>
          <a:endParaRPr lang="en-US" sz="2900" kern="1200" dirty="0"/>
        </a:p>
      </dsp:txBody>
      <dsp:txXfrm>
        <a:off x="6951084" y="1126082"/>
        <a:ext cx="2599893" cy="16142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720982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69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9381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41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597548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216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4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80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8/5/20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3285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0229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3624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smtClean="0"/>
              <a:pPr/>
              <a:t>8/5/20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03661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atacarpentry.org/python-ecology-lesson/09-working-with-sql/index.html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kaggle.com/nolanbconaway/pitchfork-data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potipy.readthedocs.io/en/2.13.0/" TargetMode="External"/><Relationship Id="rId5" Type="http://schemas.openxmlformats.org/officeDocument/2006/relationships/hyperlink" Target="https://developer.spotify.com/documentation/web-api/" TargetMode="External"/><Relationship Id="rId4" Type="http://schemas.openxmlformats.org/officeDocument/2006/relationships/hyperlink" Target="http://millionsongdataset.com/lastfm/" TargetMode="External"/><Relationship Id="rId9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hyperlink" Target="https://public.tableau.com/profile/max.currier#!/vizhome/PitchforkBestNewMusicClassifier/Dashboard1?publish=yes" TargetMode="Externa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A77A6167-FCC5-49E8-B280-CECAF151E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">
            <a:extLst>
              <a:ext uri="{FF2B5EF4-FFF2-40B4-BE49-F238E27FC236}">
                <a16:creationId xmlns:a16="http://schemas.microsoft.com/office/drawing/2014/main" id="{F84046EA-4273-437E-9DE5-5AEE713C3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CBE314-8913-4D4D-A201-53CC1EEA78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8522" y="1480930"/>
            <a:ext cx="5301138" cy="3254321"/>
          </a:xfrm>
        </p:spPr>
        <p:txBody>
          <a:bodyPr>
            <a:normAutofit/>
          </a:bodyPr>
          <a:lstStyle/>
          <a:p>
            <a:pPr algn="l"/>
            <a:r>
              <a:rPr lang="en-US" sz="6600" dirty="0"/>
              <a:t>PREDICTING Pitchfork 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6000A3-388D-CE41-8FB7-5F3DBE254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8524" y="4804850"/>
            <a:ext cx="5284876" cy="1086237"/>
          </a:xfrm>
        </p:spPr>
        <p:txBody>
          <a:bodyPr>
            <a:normAutofit fontScale="92500" lnSpcReduction="10000"/>
          </a:bodyPr>
          <a:lstStyle/>
          <a:p>
            <a:pPr algn="l"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Analyzing critical success in the music industry vis-à-vis classifying Pitchfork’s Best New Music selections</a:t>
            </a:r>
          </a:p>
        </p:txBody>
      </p:sp>
      <p:pic>
        <p:nvPicPr>
          <p:cNvPr id="31" name="Picture 30" descr="A picture containing indoor, book, sitting, shelf&#10;&#10;Description automatically generated">
            <a:extLst>
              <a:ext uri="{FF2B5EF4-FFF2-40B4-BE49-F238E27FC236}">
                <a16:creationId xmlns:a16="http://schemas.microsoft.com/office/drawing/2014/main" id="{57332CE7-BD96-C945-83F7-223016BB4B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0" r="39778" b="2"/>
          <a:stretch/>
        </p:blipFill>
        <p:spPr>
          <a:xfrm>
            <a:off x="7225748" y="10"/>
            <a:ext cx="4966252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128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3008267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490-2F27-0641-BE5E-726E3498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5045384" cy="1485900"/>
          </a:xfrm>
        </p:spPr>
        <p:txBody>
          <a:bodyPr/>
          <a:lstStyle/>
          <a:p>
            <a:r>
              <a:rPr lang="en-US" dirty="0"/>
              <a:t>Key 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A47D7F-120C-9142-BC16-E2CE602FDB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78255" y="1945985"/>
            <a:ext cx="4424218" cy="386368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7ACC27-688B-6B44-A73B-E2CBBEDE4309}"/>
              </a:ext>
            </a:extLst>
          </p:cNvPr>
          <p:cNvSpPr txBox="1"/>
          <p:nvPr/>
        </p:nvSpPr>
        <p:spPr>
          <a:xfrm>
            <a:off x="651762" y="4723960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Total artist listeners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527732-A126-A14C-A69F-E2B0F61A1E93}"/>
              </a:ext>
            </a:extLst>
          </p:cNvPr>
          <p:cNvSpPr txBox="1"/>
          <p:nvPr/>
        </p:nvSpPr>
        <p:spPr>
          <a:xfrm>
            <a:off x="656441" y="4194365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Genre: Other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41092A-F88C-F741-849D-58CB75CE83E8}"/>
              </a:ext>
            </a:extLst>
          </p:cNvPr>
          <p:cNvSpPr txBox="1"/>
          <p:nvPr/>
        </p:nvSpPr>
        <p:spPr>
          <a:xfrm>
            <a:off x="651762" y="3655050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Review Delay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0EEDB6-A74A-6243-AF49-995074A67CAB}"/>
              </a:ext>
            </a:extLst>
          </p:cNvPr>
          <p:cNvSpPr txBox="1"/>
          <p:nvPr/>
        </p:nvSpPr>
        <p:spPr>
          <a:xfrm>
            <a:off x="651762" y="3101705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Total artist plays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44935F-0561-7F4F-A343-46FEA2BF8929}"/>
              </a:ext>
            </a:extLst>
          </p:cNvPr>
          <p:cNvSpPr txBox="1"/>
          <p:nvPr/>
        </p:nvSpPr>
        <p:spPr>
          <a:xfrm>
            <a:off x="651762" y="2521156"/>
            <a:ext cx="22497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 Strength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7EF53C27-830A-344A-8569-88B1DB9CB5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065" r="9458"/>
          <a:stretch/>
        </p:blipFill>
        <p:spPr>
          <a:xfrm>
            <a:off x="2877722" y="1711238"/>
            <a:ext cx="5072985" cy="43095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93EA99-09A2-C744-8F53-252408660EDA}"/>
              </a:ext>
            </a:extLst>
          </p:cNvPr>
          <p:cNvSpPr/>
          <p:nvPr/>
        </p:nvSpPr>
        <p:spPr>
          <a:xfrm>
            <a:off x="2909568" y="2704227"/>
            <a:ext cx="4568365" cy="1075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807067-586B-354E-A9A7-40088C3D2303}"/>
              </a:ext>
            </a:extLst>
          </p:cNvPr>
          <p:cNvSpPr txBox="1">
            <a:spLocks/>
          </p:cNvSpPr>
          <p:nvPr/>
        </p:nvSpPr>
        <p:spPr>
          <a:xfrm>
            <a:off x="8118608" y="1513410"/>
            <a:ext cx="3751766" cy="502194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b="1" dirty="0"/>
              <a:t>You can judge an album by its label.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Affiliation with more popular labels matters to reviewers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Clout carries serious weight.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Albums by artists with many more lifetime listens more likely to receive praise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AutoNum type="arabicPeriod" startAt="3"/>
            </a:pPr>
            <a:r>
              <a:rPr lang="en-US" b="1" dirty="0"/>
              <a:t>Reviews are subjective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Sonic attributes don’t have a significant impact </a:t>
            </a:r>
            <a:endParaRPr lang="en-US" b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374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490-2F27-0641-BE5E-726E3498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Next Steps</a:t>
            </a: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2075E5F7-6AC8-4581-ACEF-E69F69816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8020463"/>
              </p:ext>
            </p:extLst>
          </p:nvPr>
        </p:nvGraphicFramePr>
        <p:xfrm>
          <a:off x="1371600" y="2286000"/>
          <a:ext cx="9601200" cy="3581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592030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D9D6BF1-DFF2-4526-9D13-BF339D8C41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A54D4DB6-FB18-4CAE-8905-E0053C9256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DBD6488-9429-4FFA-8AE8-C4022C39B0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4" name="Picture 3" descr="A picture containing indoor, book, sitting, shelf&#10;&#10;Description automatically generated">
            <a:extLst>
              <a:ext uri="{FF2B5EF4-FFF2-40B4-BE49-F238E27FC236}">
                <a16:creationId xmlns:a16="http://schemas.microsoft.com/office/drawing/2014/main" id="{EBB15385-2B35-E34C-9EB3-102958C3F4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" t="18596" b="6918"/>
          <a:stretch/>
        </p:blipFill>
        <p:spPr>
          <a:xfrm>
            <a:off x="-258" y="-1"/>
            <a:ext cx="12192258" cy="68580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10B1DD0-264A-47E3-A16A-C87AFA51E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258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2">
                  <a:alpha val="70000"/>
                </a:schemeClr>
              </a:gs>
              <a:gs pos="100000">
                <a:schemeClr val="tx2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69C1BB7B-F21E-41A2-B30C-D8507B960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752858" y="744469"/>
            <a:ext cx="3275668" cy="4408488"/>
          </a:xfrm>
          <a:custGeom>
            <a:avLst/>
            <a:gdLst/>
            <a:ahLst/>
            <a:cxnLst/>
            <a:rect l="l" t="t" r="r" b="b"/>
            <a:pathLst>
              <a:path w="10002" h="10000">
                <a:moveTo>
                  <a:pt x="8763" y="0"/>
                </a:moveTo>
                <a:lnTo>
                  <a:pt x="10002" y="0"/>
                </a:lnTo>
                <a:lnTo>
                  <a:pt x="10002" y="10000"/>
                </a:lnTo>
                <a:lnTo>
                  <a:pt x="2" y="10000"/>
                </a:lnTo>
                <a:cubicBezTo>
                  <a:pt x="-2" y="9698"/>
                  <a:pt x="4" y="9427"/>
                  <a:pt x="0" y="9125"/>
                </a:cubicBezTo>
                <a:lnTo>
                  <a:pt x="8763" y="9128"/>
                </a:lnTo>
                <a:lnTo>
                  <a:pt x="8763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DF6D7DDE-F8A1-4105-9729-F9EB5F81A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D38F223-A09E-2B4E-8EF8-61B766C65E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5128" y="1788454"/>
            <a:ext cx="8361229" cy="209822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207263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60153C5-C3A0-3F4E-A960-4541777164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03714" y="1605644"/>
            <a:ext cx="7184571" cy="478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161183"/>
          </a:xfrm>
        </p:spPr>
        <p:txBody>
          <a:bodyPr/>
          <a:lstStyle/>
          <a:p>
            <a:r>
              <a:rPr lang="en-US" dirty="0"/>
              <a:t>Precision and Recall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6ACE076-3CDA-D544-A2C9-EF52CE377B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14171" y="1701799"/>
            <a:ext cx="696685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582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B5E13-AD80-A44A-B418-A29D3DED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46983"/>
            <a:ext cx="8744857" cy="4712178"/>
          </a:xfrm>
        </p:spPr>
        <p:txBody>
          <a:bodyPr>
            <a:normAutofit/>
          </a:bodyPr>
          <a:lstStyle/>
          <a:p>
            <a:r>
              <a:rPr lang="en-US" dirty="0"/>
              <a:t>Many albums were reviewed decades after their release date.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26886"/>
          </a:xfrm>
        </p:spPr>
        <p:txBody>
          <a:bodyPr/>
          <a:lstStyle/>
          <a:p>
            <a:r>
              <a:rPr lang="en-US" dirty="0"/>
              <a:t>Review Publication Delay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B633D8C-6DBC-7A46-9CCF-732E2AB10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40315" y="273983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0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B5E13-AD80-A44A-B418-A29D3DED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46983"/>
            <a:ext cx="9223830" cy="4712178"/>
          </a:xfrm>
        </p:spPr>
        <p:txBody>
          <a:bodyPr>
            <a:normAutofit/>
          </a:bodyPr>
          <a:lstStyle/>
          <a:p>
            <a:r>
              <a:rPr lang="en-US" dirty="0"/>
              <a:t>The minority class (BNM albums) were </a:t>
            </a:r>
            <a:r>
              <a:rPr lang="en-US" b="1" i="1" dirty="0"/>
              <a:t>far</a:t>
            </a:r>
            <a:r>
              <a:rPr lang="en-US" dirty="0"/>
              <a:t> fewer in quantity than the majority class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2371"/>
          </a:xfrm>
        </p:spPr>
        <p:txBody>
          <a:bodyPr/>
          <a:lstStyle/>
          <a:p>
            <a:r>
              <a:rPr lang="en-US" dirty="0"/>
              <a:t>Class Imbalance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8FB50D5-9D83-1E41-92E9-9F7B21D0F5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18954" y="2503645"/>
            <a:ext cx="6306492" cy="420432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037F81-8239-014E-8B78-F1F89F0429FE}"/>
              </a:ext>
            </a:extLst>
          </p:cNvPr>
          <p:cNvSpPr txBox="1"/>
          <p:nvPr/>
        </p:nvSpPr>
        <p:spPr>
          <a:xfrm>
            <a:off x="7558291" y="3082247"/>
            <a:ext cx="1421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0:   Non-BNM</a:t>
            </a:r>
          </a:p>
          <a:p>
            <a:r>
              <a:rPr lang="en-US" sz="1200" dirty="0"/>
              <a:t>1:   BNM</a:t>
            </a:r>
          </a:p>
        </p:txBody>
      </p:sp>
    </p:spTree>
    <p:extLst>
      <p:ext uri="{BB962C8B-B14F-4D97-AF65-F5344CB8AC3E}">
        <p14:creationId xmlns:p14="http://schemas.microsoft.com/office/powerpoint/2010/main" val="1557023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012371"/>
          </a:xfrm>
        </p:spPr>
        <p:txBody>
          <a:bodyPr/>
          <a:lstStyle/>
          <a:p>
            <a:r>
              <a:rPr lang="en-US" dirty="0"/>
              <a:t>Feature Importance: Weight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715FD6F-59CC-7942-804F-F450B1A60D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37"/>
          <a:stretch/>
        </p:blipFill>
        <p:spPr>
          <a:xfrm>
            <a:off x="3858624" y="1595604"/>
            <a:ext cx="6148404" cy="45765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CAF8E-4206-8446-9855-61AEE194AD79}"/>
              </a:ext>
            </a:extLst>
          </p:cNvPr>
          <p:cNvSpPr txBox="1"/>
          <p:nvPr/>
        </p:nvSpPr>
        <p:spPr>
          <a:xfrm>
            <a:off x="1434252" y="4838123"/>
            <a:ext cx="25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Track length variation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14ED9-A53A-664E-BA82-0057E1D24000}"/>
              </a:ext>
            </a:extLst>
          </p:cNvPr>
          <p:cNvSpPr txBox="1"/>
          <p:nvPr/>
        </p:nvSpPr>
        <p:spPr>
          <a:xfrm>
            <a:off x="1438931" y="4257158"/>
            <a:ext cx="25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Label strength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8BC73DD-5E11-B246-8305-67EFA337E9DB}"/>
              </a:ext>
            </a:extLst>
          </p:cNvPr>
          <p:cNvSpPr txBox="1"/>
          <p:nvPr/>
        </p:nvSpPr>
        <p:spPr>
          <a:xfrm>
            <a:off x="1434252" y="3697295"/>
            <a:ext cx="25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 Track ‘</a:t>
            </a:r>
            <a:r>
              <a:rPr lang="en-US" dirty="0" err="1"/>
              <a:t>speechiness</a:t>
            </a:r>
            <a:r>
              <a:rPr lang="en-US" dirty="0"/>
              <a:t>’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13B135-A5CF-4C42-8C6A-9F6B797E9D0D}"/>
              </a:ext>
            </a:extLst>
          </p:cNvPr>
          <p:cNvSpPr txBox="1"/>
          <p:nvPr/>
        </p:nvSpPr>
        <p:spPr>
          <a:xfrm>
            <a:off x="1434252" y="3123402"/>
            <a:ext cx="25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Total artist listeners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91B264-D9DD-DE45-8295-D31BCDF78D7F}"/>
              </a:ext>
            </a:extLst>
          </p:cNvPr>
          <p:cNvSpPr txBox="1"/>
          <p:nvPr/>
        </p:nvSpPr>
        <p:spPr>
          <a:xfrm>
            <a:off x="1434252" y="2542853"/>
            <a:ext cx="2539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Total artist plays</a:t>
            </a:r>
          </a:p>
        </p:txBody>
      </p:sp>
    </p:spTree>
    <p:extLst>
      <p:ext uri="{BB962C8B-B14F-4D97-AF65-F5344CB8AC3E}">
        <p14:creationId xmlns:p14="http://schemas.microsoft.com/office/powerpoint/2010/main" val="41120324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Methodology</a:t>
            </a:r>
          </a:p>
        </p:txBody>
      </p:sp>
    </p:spTree>
    <p:extLst>
      <p:ext uri="{BB962C8B-B14F-4D97-AF65-F5344CB8AC3E}">
        <p14:creationId xmlns:p14="http://schemas.microsoft.com/office/powerpoint/2010/main" val="41359703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558867" cy="1117600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8E34-D7C4-CF45-97C7-ED066057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1893290"/>
            <a:ext cx="4724401" cy="4073814"/>
          </a:xfrm>
        </p:spPr>
        <p:txBody>
          <a:bodyPr/>
          <a:lstStyle/>
          <a:p>
            <a:r>
              <a:rPr lang="en-US" dirty="0"/>
              <a:t>GOAL:  </a:t>
            </a:r>
          </a:p>
          <a:p>
            <a:pPr marL="530352" lvl="1" indent="0">
              <a:buNone/>
            </a:pPr>
            <a:r>
              <a:rPr lang="en-US" dirty="0"/>
              <a:t>analyze a music reviews to gain </a:t>
            </a:r>
            <a:r>
              <a:rPr lang="en-US" b="1" dirty="0">
                <a:solidFill>
                  <a:schemeClr val="accent3"/>
                </a:solidFill>
              </a:rPr>
              <a:t>key insights on what determines critical success </a:t>
            </a:r>
            <a:r>
              <a:rPr lang="en-US" dirty="0"/>
              <a:t>on a major, influential platform</a:t>
            </a:r>
          </a:p>
          <a:p>
            <a:endParaRPr lang="en-US" b="1" dirty="0"/>
          </a:p>
          <a:p>
            <a:r>
              <a:rPr lang="en-US" dirty="0"/>
              <a:t>PROCESS: </a:t>
            </a:r>
          </a:p>
          <a:p>
            <a:pPr marL="530352" lvl="1" indent="0">
              <a:buNone/>
            </a:pPr>
            <a:r>
              <a:rPr lang="en-US" dirty="0"/>
              <a:t>use a gradient boosting decision tree algorithm (</a:t>
            </a:r>
            <a:r>
              <a:rPr lang="en-US" dirty="0" err="1"/>
              <a:t>XGBoost</a:t>
            </a:r>
            <a:r>
              <a:rPr lang="en-US" i="0" dirty="0"/>
              <a:t>)</a:t>
            </a:r>
            <a:r>
              <a:rPr lang="en-US" dirty="0"/>
              <a:t> to </a:t>
            </a:r>
            <a:r>
              <a:rPr lang="en-US" b="1" dirty="0">
                <a:solidFill>
                  <a:schemeClr val="accent6"/>
                </a:solidFill>
              </a:rPr>
              <a:t>predict whether or not an album Pitchfork-reviewed album will be categorized as “Best New Music”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AFD2E69-743A-6541-88F9-B6B99023197C}"/>
              </a:ext>
            </a:extLst>
          </p:cNvPr>
          <p:cNvSpPr txBox="1">
            <a:spLocks/>
          </p:cNvSpPr>
          <p:nvPr/>
        </p:nvSpPr>
        <p:spPr>
          <a:xfrm>
            <a:off x="1261533" y="1096323"/>
            <a:ext cx="10498666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7C18218-B102-3943-ADA2-21908055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 descr="A picture containing bird, flower&#10;&#10;Description automatically generated">
            <a:extLst>
              <a:ext uri="{FF2B5EF4-FFF2-40B4-BE49-F238E27FC236}">
                <a16:creationId xmlns:a16="http://schemas.microsoft.com/office/drawing/2014/main" id="{67E97333-FADD-5144-9007-D729434F1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0866" y="2237396"/>
            <a:ext cx="5232293" cy="338560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2784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38E34-D7C4-CF45-97C7-ED0660578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5986"/>
            <a:ext cx="10537902" cy="4141304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All data procured from the following sources:</a:t>
            </a:r>
          </a:p>
          <a:p>
            <a:endParaRPr lang="en-US" dirty="0"/>
          </a:p>
          <a:p>
            <a:endParaRPr lang="en-US" sz="800" dirty="0"/>
          </a:p>
          <a:p>
            <a:pPr marL="530352" lvl="1" indent="0">
              <a:buNone/>
            </a:pPr>
            <a:r>
              <a:rPr lang="en-US" b="1" i="0" dirty="0"/>
              <a:t>			   </a:t>
            </a:r>
            <a:r>
              <a:rPr lang="en-US" dirty="0"/>
              <a:t>18,393 album reviews from 1999 to 2017 from </a:t>
            </a:r>
            <a:r>
              <a:rPr lang="en-US" dirty="0">
                <a:hlinkClick r:id="rId2"/>
              </a:rPr>
              <a:t>Kaggle</a:t>
            </a:r>
            <a:endParaRPr lang="en-US" dirty="0"/>
          </a:p>
          <a:p>
            <a:pPr lvl="7">
              <a:buFont typeface="Wingdings" pitchFamily="2" charset="2"/>
              <a:buChar char="Ø"/>
            </a:pPr>
            <a:r>
              <a:rPr lang="en-US" dirty="0"/>
              <a:t>Best New Music classification, genre, review publication date, record label affiliation </a:t>
            </a:r>
          </a:p>
          <a:p>
            <a:pPr lvl="7">
              <a:buFont typeface="Wingdings" pitchFamily="2" charset="2"/>
              <a:buChar char="Ø"/>
            </a:pPr>
            <a:r>
              <a:rPr lang="en-US" dirty="0"/>
              <a:t>Queried SQLite Database with </a:t>
            </a:r>
            <a:r>
              <a:rPr lang="en-US" dirty="0">
                <a:hlinkClick r:id="rId3"/>
              </a:rPr>
              <a:t>SQLite3</a:t>
            </a:r>
            <a:r>
              <a:rPr lang="en-US" dirty="0"/>
              <a:t> module</a:t>
            </a:r>
          </a:p>
          <a:p>
            <a:pPr marL="530352" lvl="1" indent="0">
              <a:buNone/>
            </a:pPr>
            <a:endParaRPr lang="en-US" sz="1000" dirty="0"/>
          </a:p>
          <a:p>
            <a:pPr lvl="1">
              <a:buFont typeface="Wingdings" pitchFamily="2" charset="2"/>
              <a:buChar char="Ø"/>
            </a:pPr>
            <a:endParaRPr lang="en-US" sz="1000" dirty="0"/>
          </a:p>
          <a:p>
            <a:pPr marL="530352" lvl="1" indent="0">
              <a:buNone/>
            </a:pPr>
            <a:r>
              <a:rPr lang="en-US" b="1" i="0" dirty="0"/>
              <a:t>			   </a:t>
            </a:r>
            <a:r>
              <a:rPr lang="en-US" dirty="0"/>
              <a:t>1,466,083 records of artist-level data from </a:t>
            </a:r>
            <a:r>
              <a:rPr lang="en-US" dirty="0">
                <a:hlinkClick r:id="rId4"/>
              </a:rPr>
              <a:t>Million Song Dataset</a:t>
            </a:r>
            <a:endParaRPr lang="en-US" dirty="0"/>
          </a:p>
          <a:p>
            <a:pPr lvl="7">
              <a:buFont typeface="Wingdings" pitchFamily="2" charset="2"/>
              <a:buChar char="Ø"/>
            </a:pPr>
            <a:r>
              <a:rPr lang="en-US" dirty="0"/>
              <a:t>Unique listeners and total plays per artist</a:t>
            </a:r>
          </a:p>
          <a:p>
            <a:pPr lvl="7">
              <a:buFont typeface="Wingdings" pitchFamily="2" charset="2"/>
              <a:buChar char="Ø"/>
            </a:pPr>
            <a:r>
              <a:rPr lang="en-US" dirty="0"/>
              <a:t>CSV</a:t>
            </a:r>
          </a:p>
          <a:p>
            <a:pPr lvl="7">
              <a:buFont typeface="Wingdings" pitchFamily="2" charset="2"/>
              <a:buChar char="Ø"/>
            </a:pPr>
            <a:endParaRPr lang="en-US" dirty="0"/>
          </a:p>
          <a:p>
            <a:pPr marL="530352" lvl="1" indent="0">
              <a:buNone/>
            </a:pPr>
            <a:endParaRPr lang="en-US" sz="1000" dirty="0"/>
          </a:p>
          <a:p>
            <a:pPr marL="530352" lvl="1" indent="0">
              <a:buNone/>
            </a:pPr>
            <a:r>
              <a:rPr lang="en-US" b="1" dirty="0"/>
              <a:t>			   </a:t>
            </a:r>
            <a:r>
              <a:rPr lang="en-US" dirty="0"/>
              <a:t>166,589 records of track-level data from the </a:t>
            </a:r>
            <a:r>
              <a:rPr lang="en-US" dirty="0">
                <a:hlinkClick r:id="rId5"/>
              </a:rPr>
              <a:t>Spotify API</a:t>
            </a:r>
            <a:endParaRPr lang="en-US" dirty="0"/>
          </a:p>
          <a:p>
            <a:pPr lvl="7">
              <a:buFont typeface="Wingdings" pitchFamily="2" charset="2"/>
              <a:buChar char="Ø"/>
            </a:pPr>
            <a:r>
              <a:rPr lang="en-US" dirty="0"/>
              <a:t>Sonic features (key, tempo, danceability, etc.)</a:t>
            </a:r>
          </a:p>
          <a:p>
            <a:pPr lvl="7">
              <a:buFont typeface="Wingdings" pitchFamily="2" charset="2"/>
              <a:buChar char="Ø"/>
            </a:pPr>
            <a:r>
              <a:rPr lang="en-US" dirty="0"/>
              <a:t>Queried directly from API with </a:t>
            </a:r>
            <a:r>
              <a:rPr lang="en-US" dirty="0">
                <a:hlinkClick r:id="rId6"/>
              </a:rPr>
              <a:t>Spotipy</a:t>
            </a:r>
            <a:r>
              <a:rPr lang="en-US" dirty="0"/>
              <a:t> module </a:t>
            </a:r>
          </a:p>
          <a:p>
            <a:pPr lvl="7">
              <a:buFont typeface="Wingdings" pitchFamily="2" charset="2"/>
              <a:buChar char="Ø"/>
            </a:pPr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17C18218-B102-3943-ADA2-21908055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CFA72FAB-CCCD-BD41-9991-30D493C4A3E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2096"/>
          <a:stretch/>
        </p:blipFill>
        <p:spPr>
          <a:xfrm>
            <a:off x="2333896" y="3876119"/>
            <a:ext cx="1793966" cy="827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34F12E-93BC-F54C-B1F0-1664B63427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33896" y="4999440"/>
            <a:ext cx="1793966" cy="8279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C4F2DC4-896E-9C4B-87ED-487CE833560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263" t="1820" r="11757"/>
          <a:stretch/>
        </p:blipFill>
        <p:spPr>
          <a:xfrm>
            <a:off x="2333896" y="2767858"/>
            <a:ext cx="1793966" cy="812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0332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A close up of a logo&#10;&#10;Description automatically generated">
            <a:extLst>
              <a:ext uri="{FF2B5EF4-FFF2-40B4-BE49-F238E27FC236}">
                <a16:creationId xmlns:a16="http://schemas.microsoft.com/office/drawing/2014/main" id="{F25EAB1E-E466-DB44-97E6-3BDC8DA8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20" y="975314"/>
            <a:ext cx="7426436" cy="5882686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0C08FCDE-8D24-E741-AA0B-002FB14AB6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92" t="4898" r="91575"/>
          <a:stretch/>
        </p:blipFill>
        <p:spPr>
          <a:xfrm>
            <a:off x="11372072" y="771263"/>
            <a:ext cx="456564" cy="60383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05BEF1-BC97-3944-A09A-FA3E3B725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Best New Music Distribution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1109C1A-1F9B-CA42-8C54-312A09C547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8294" y="2005259"/>
            <a:ext cx="5389568" cy="3684570"/>
          </a:xfrm>
          <a:ln>
            <a:noFill/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Challenges: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Target variable underrepresented (15:1)</a:t>
            </a:r>
          </a:p>
          <a:p>
            <a:pPr lvl="1"/>
            <a:r>
              <a:rPr lang="en-US" dirty="0"/>
              <a:t>Resampled</a:t>
            </a:r>
          </a:p>
          <a:p>
            <a:pPr lvl="1"/>
            <a:r>
              <a:rPr lang="en-US" dirty="0"/>
              <a:t>Adjusted decision threshold</a:t>
            </a:r>
          </a:p>
          <a:p>
            <a:endParaRPr lang="en-US" dirty="0"/>
          </a:p>
          <a:p>
            <a:r>
              <a:rPr lang="en-US" dirty="0"/>
              <a:t>Can’t use review score as a feature</a:t>
            </a:r>
          </a:p>
        </p:txBody>
      </p:sp>
      <p:pic>
        <p:nvPicPr>
          <p:cNvPr id="21" name="Picture 20" descr="A picture containing table&#10;&#10;Description automatically generated">
            <a:extLst>
              <a:ext uri="{FF2B5EF4-FFF2-40B4-BE49-F238E27FC236}">
                <a16:creationId xmlns:a16="http://schemas.microsoft.com/office/drawing/2014/main" id="{0D99921C-A9FC-1844-9C20-4A7DA84E66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46" t="13789" r="11198" b="9205"/>
          <a:stretch/>
        </p:blipFill>
        <p:spPr>
          <a:xfrm>
            <a:off x="6908328" y="4223480"/>
            <a:ext cx="1193228" cy="5827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5E455D-A5F7-AF49-8709-9F2A23FCE88A}"/>
              </a:ext>
            </a:extLst>
          </p:cNvPr>
          <p:cNvSpPr txBox="1"/>
          <p:nvPr/>
        </p:nvSpPr>
        <p:spPr>
          <a:xfrm rot="16200000">
            <a:off x="11416569" y="3651935"/>
            <a:ext cx="1027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Frequency</a:t>
            </a:r>
          </a:p>
        </p:txBody>
      </p:sp>
    </p:spTree>
    <p:extLst>
      <p:ext uri="{BB962C8B-B14F-4D97-AF65-F5344CB8AC3E}">
        <p14:creationId xmlns:p14="http://schemas.microsoft.com/office/powerpoint/2010/main" val="2672266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CBB5E13-AD80-A44A-B418-A29D3DED7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846983"/>
            <a:ext cx="6190344" cy="4712178"/>
          </a:xfrm>
        </p:spPr>
        <p:txBody>
          <a:bodyPr>
            <a:normAutofit/>
          </a:bodyPr>
          <a:lstStyle/>
          <a:p>
            <a:r>
              <a:rPr lang="en-US" dirty="0"/>
              <a:t>A/B tested many feature combinations using F1 and ROC AUC to determine which were most effective</a:t>
            </a:r>
          </a:p>
          <a:p>
            <a:endParaRPr lang="en-US" dirty="0"/>
          </a:p>
          <a:p>
            <a:r>
              <a:rPr lang="en-US" dirty="0"/>
              <a:t>Best signal from:</a:t>
            </a:r>
          </a:p>
          <a:p>
            <a:pPr lvl="1"/>
            <a:r>
              <a:rPr lang="en-US" dirty="0"/>
              <a:t>Unique listeners</a:t>
            </a:r>
          </a:p>
          <a:p>
            <a:pPr lvl="1"/>
            <a:r>
              <a:rPr lang="en-US" dirty="0"/>
              <a:t>Total plays</a:t>
            </a:r>
          </a:p>
          <a:p>
            <a:pPr lvl="1"/>
            <a:r>
              <a:rPr lang="en-US" dirty="0"/>
              <a:t>“Label Strength”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Other features provided moderate class separation at best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B2A5170-B3BA-334F-98A1-0D7AE6CFB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954314"/>
          </a:xfrm>
        </p:spPr>
        <p:txBody>
          <a:bodyPr/>
          <a:lstStyle/>
          <a:p>
            <a:r>
              <a:rPr lang="en-US" dirty="0"/>
              <a:t>Key Features of the Model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1DD82346-ED1D-0D41-9046-67962255F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0272" y="3895790"/>
            <a:ext cx="4113429" cy="2663371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9EFA51D-31DB-A341-B42F-9B7050A002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0272" y="1162957"/>
            <a:ext cx="4113429" cy="266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2754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B7EDF-3A84-0C46-8234-F5F129E6851C}"/>
              </a:ext>
            </a:extLst>
          </p:cNvPr>
          <p:cNvSpPr>
            <a:spLocks noGrp="1"/>
          </p:cNvSpPr>
          <p:nvPr>
            <p:ph type="title"/>
          </p:nvPr>
        </p:nvSpPr>
        <p:spPr>
          <a:solidFill>
            <a:schemeClr val="bg2"/>
          </a:solidFill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790134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F3BEB-5FAA-5F4E-B685-35103B00B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Predictions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0ED65D-2055-A645-A2CC-CCD09DA7E8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2500" b="-1736"/>
          <a:stretch/>
        </p:blipFill>
        <p:spPr>
          <a:xfrm>
            <a:off x="795743" y="1771286"/>
            <a:ext cx="5677630" cy="44009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B9D3FF-491B-8E45-A21E-59723BC3B6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3373" y="1596571"/>
            <a:ext cx="5257800" cy="5123543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Results</a:t>
            </a:r>
            <a:r>
              <a:rPr lang="en-US" dirty="0"/>
              <a:t>:</a:t>
            </a:r>
          </a:p>
          <a:p>
            <a:pPr lvl="2"/>
            <a:r>
              <a:rPr lang="en-US" sz="2000" b="1" dirty="0"/>
              <a:t>0.887 accuracy</a:t>
            </a:r>
          </a:p>
          <a:p>
            <a:pPr lvl="2"/>
            <a:r>
              <a:rPr lang="en-US" sz="2000" b="1" dirty="0"/>
              <a:t>F1 = 0.408</a:t>
            </a:r>
          </a:p>
          <a:p>
            <a:pPr lvl="3"/>
            <a:r>
              <a:rPr lang="en-US" sz="2000" dirty="0"/>
              <a:t>BNM Precision = 0.303</a:t>
            </a:r>
          </a:p>
          <a:p>
            <a:pPr lvl="3"/>
            <a:r>
              <a:rPr lang="en-US" sz="2000" dirty="0"/>
              <a:t>BNM Recall = 0.625</a:t>
            </a:r>
          </a:p>
          <a:p>
            <a:pPr lvl="2"/>
            <a:r>
              <a:rPr lang="en-US" sz="2000" dirty="0"/>
              <a:t>ROC AUC = 0.765</a:t>
            </a:r>
          </a:p>
          <a:p>
            <a:pPr lvl="2"/>
            <a:endParaRPr lang="en-US" dirty="0"/>
          </a:p>
          <a:p>
            <a:r>
              <a:rPr lang="en-US" b="1" dirty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Class imbalance means that high accuracy is deceptive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Preponderance of false positives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Art and criticism are subjective, difficult problem to classify</a:t>
            </a:r>
          </a:p>
        </p:txBody>
      </p:sp>
    </p:spTree>
    <p:extLst>
      <p:ext uri="{BB962C8B-B14F-4D97-AF65-F5344CB8AC3E}">
        <p14:creationId xmlns:p14="http://schemas.microsoft.com/office/powerpoint/2010/main" val="654273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85490-2F27-0641-BE5E-726E3498D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0994" y="685799"/>
            <a:ext cx="3357739" cy="158704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cap="all" dirty="0"/>
              <a:t>Dashboard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EC9E7FA-3295-45ED-8253-D23F9E44E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dashboard_video_3" descr="dashboard_video_3">
            <a:hlinkClick r:id="" action="ppaction://media"/>
            <a:extLst>
              <a:ext uri="{FF2B5EF4-FFF2-40B4-BE49-F238E27FC236}">
                <a16:creationId xmlns:a16="http://schemas.microsoft.com/office/drawing/2014/main" id="{C7147132-95B6-774C-96B8-1B6412784D1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2190" y="483392"/>
            <a:ext cx="7930977" cy="594823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41FE65B-D8E5-004F-B0C2-C10D39B9FC00}"/>
              </a:ext>
            </a:extLst>
          </p:cNvPr>
          <p:cNvSpPr txBox="1"/>
          <p:nvPr/>
        </p:nvSpPr>
        <p:spPr>
          <a:xfrm>
            <a:off x="9001771" y="1428749"/>
            <a:ext cx="1041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hlinkClick r:id="rId5"/>
              </a:rPr>
              <a:t>link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7892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7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Red Orange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418</Words>
  <Application>Microsoft Macintosh PowerPoint</Application>
  <PresentationFormat>Widescreen</PresentationFormat>
  <Paragraphs>99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Franklin Gothic Book</vt:lpstr>
      <vt:lpstr>Wingdings</vt:lpstr>
      <vt:lpstr>Crop</vt:lpstr>
      <vt:lpstr>PREDICTING Pitchfork  REVIEWS</vt:lpstr>
      <vt:lpstr>Methodology</vt:lpstr>
      <vt:lpstr>Methodology</vt:lpstr>
      <vt:lpstr>Methodology</vt:lpstr>
      <vt:lpstr>Best New Music Distribution</vt:lpstr>
      <vt:lpstr>Key Features of the Model</vt:lpstr>
      <vt:lpstr>RESULTS</vt:lpstr>
      <vt:lpstr>Classification Predictions</vt:lpstr>
      <vt:lpstr>Dashboard</vt:lpstr>
      <vt:lpstr>CONCLUSION</vt:lpstr>
      <vt:lpstr>Key Takeaways</vt:lpstr>
      <vt:lpstr>Next Steps</vt:lpstr>
      <vt:lpstr>Appendix</vt:lpstr>
      <vt:lpstr>ROC Curve</vt:lpstr>
      <vt:lpstr>Precision and Recall</vt:lpstr>
      <vt:lpstr>Review Publication Delay</vt:lpstr>
      <vt:lpstr>Class Imbalance</vt:lpstr>
      <vt:lpstr>Feature Importance: Weight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Pitchfork’s  REVIEWS</dc:title>
  <dc:creator>Shehzad Qazi</dc:creator>
  <cp:lastModifiedBy>Shehzad Qazi</cp:lastModifiedBy>
  <cp:revision>5</cp:revision>
  <dcterms:created xsi:type="dcterms:W3CDTF">2020-08-05T14:01:37Z</dcterms:created>
  <dcterms:modified xsi:type="dcterms:W3CDTF">2020-08-05T15:18:15Z</dcterms:modified>
</cp:coreProperties>
</file>